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15"/>
  </p:notesMasterIdLst>
  <p:sldIdLst>
    <p:sldId id="256" r:id="rId2"/>
    <p:sldId id="266" r:id="rId3"/>
    <p:sldId id="269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1" r:id="rId13"/>
    <p:sldId id="27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54710B-B3EF-C2EA-07C0-AFC09FF12F75}" v="2" dt="2025-06-07T17:19:03.247"/>
    <p1510:client id="{C86EEE86-3D0E-381F-60C9-6CB6A4E9E14D}" v="10" dt="2025-06-07T17:24:49.160"/>
    <p1510:client id="{E2934B7E-1D5D-E348-889A-AE9915105B07}" v="589" dt="2025-06-07T17:44:17.5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680" autoAdjust="0"/>
    <p:restoredTop sz="94660"/>
  </p:normalViewPr>
  <p:slideViewPr>
    <p:cSldViewPr snapToGrid="0">
      <p:cViewPr>
        <p:scale>
          <a:sx n="85" d="100"/>
          <a:sy n="85" d="100"/>
        </p:scale>
        <p:origin x="584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CE4753-15DE-0A42-ACA0-40E739C8B0AF}" type="datetimeFigureOut">
              <a:rPr lang="en-PT" smtClean="0"/>
              <a:t>12/06/2025</a:t>
            </a:fld>
            <a:endParaRPr lang="en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7C904-1C4B-3E46-A27E-B231E9A9EFB2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112231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DA21B-8B59-8743-843D-DA927354AAC3}" type="datetime1">
              <a:rPr lang="en-US" smtClean="0"/>
              <a:t>6/12/25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5716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AF744-C0AC-D048-9B6B-5156902F9E48}" type="datetime1">
              <a:rPr lang="en-US" smtClean="0"/>
              <a:t>6/12/25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5414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96D09-EBF3-0840-BB74-12C237ECEC5A}" type="datetime1">
              <a:rPr lang="en-US" smtClean="0"/>
              <a:t>6/12/25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2575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FD0D-DDC2-D445-A209-A5ED2BEB004E}" type="datetime1">
              <a:rPr lang="en-US" smtClean="0"/>
              <a:t>6/12/25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3266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481AF-FB44-784D-A5B1-7819DAFFC48A}" type="datetime1">
              <a:rPr lang="en-US" smtClean="0"/>
              <a:t>6/12/25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3287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21037-395A-7842-BD87-83CBB3F3DC43}" type="datetime1">
              <a:rPr lang="en-US" smtClean="0"/>
              <a:t>6/12/25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128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DB811-2B78-034F-8927-626308000A0B}" type="datetime1">
              <a:rPr lang="en-US" smtClean="0"/>
              <a:t>6/12/25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903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1A4F6-532D-2141-887F-64873251E15D}" type="datetime1">
              <a:rPr lang="en-US" smtClean="0"/>
              <a:t>6/12/25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8546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D462-CAA0-0544-A689-9E6B371492F2}" type="datetime1">
              <a:rPr lang="en-US" smtClean="0"/>
              <a:t>6/12/25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25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51C-9D92-9F49-8CF8-D46E6E1926E5}" type="datetime1">
              <a:rPr lang="en-US" smtClean="0"/>
              <a:t>6/12/25</a:t>
            </a:fld>
            <a:endParaRPr lang="en-GB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8909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E478F02C-9385-DC46-A346-3BB8A679F1AE}" type="datetime1">
              <a:rPr lang="en-US" smtClean="0"/>
              <a:t>6/12/25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403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E0AD4A7-6941-AA4A-B875-0FF93387DBF9}" type="datetime1">
              <a:rPr lang="en-US" smtClean="0"/>
              <a:t>6/12/25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5314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noProof="0" dirty="0"/>
              <a:t>Algoritmos de ordenação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pt-PT" b="1" noProof="0" dirty="0">
                <a:ea typeface="+mn-lt"/>
                <a:cs typeface="+mn-lt"/>
              </a:rPr>
              <a:t>Roses are </a:t>
            </a:r>
            <a:r>
              <a:rPr lang="pt-PT" b="1" noProof="0" dirty="0" err="1">
                <a:ea typeface="+mn-lt"/>
                <a:cs typeface="+mn-lt"/>
              </a:rPr>
              <a:t>red</a:t>
            </a:r>
            <a:br>
              <a:rPr lang="pt-PT" b="1" noProof="0" dirty="0">
                <a:ea typeface="+mn-lt"/>
                <a:cs typeface="+mn-lt"/>
              </a:rPr>
            </a:br>
            <a:r>
              <a:rPr lang="pt-PT" b="1" noProof="0" dirty="0">
                <a:ea typeface="+mn-lt"/>
                <a:cs typeface="+mn-lt"/>
              </a:rPr>
              <a:t> </a:t>
            </a:r>
            <a:r>
              <a:rPr lang="pt-PT" b="1" noProof="0" dirty="0" err="1">
                <a:ea typeface="+mn-lt"/>
                <a:cs typeface="+mn-lt"/>
              </a:rPr>
              <a:t>Violets</a:t>
            </a:r>
            <a:r>
              <a:rPr lang="pt-PT" b="1" noProof="0" dirty="0">
                <a:ea typeface="+mn-lt"/>
                <a:cs typeface="+mn-lt"/>
              </a:rPr>
              <a:t> are </a:t>
            </a:r>
            <a:r>
              <a:rPr lang="pt-PT" b="1" noProof="0" dirty="0" err="1">
                <a:ea typeface="+mn-lt"/>
                <a:cs typeface="+mn-lt"/>
              </a:rPr>
              <a:t>grand</a:t>
            </a:r>
            <a:br>
              <a:rPr lang="pt-PT" b="1" noProof="0" dirty="0">
                <a:ea typeface="+mn-lt"/>
                <a:cs typeface="+mn-lt"/>
              </a:rPr>
            </a:br>
            <a:r>
              <a:rPr lang="pt-PT" b="1" noProof="0" dirty="0">
                <a:ea typeface="+mn-lt"/>
                <a:cs typeface="+mn-lt"/>
              </a:rPr>
              <a:t> </a:t>
            </a:r>
            <a:r>
              <a:rPr lang="pt-PT" b="1" noProof="0" dirty="0" err="1">
                <a:ea typeface="+mn-lt"/>
                <a:cs typeface="+mn-lt"/>
              </a:rPr>
              <a:t>Hugo’s</a:t>
            </a:r>
            <a:r>
              <a:rPr lang="pt-PT" b="1" noProof="0" dirty="0">
                <a:ea typeface="+mn-lt"/>
                <a:cs typeface="+mn-lt"/>
              </a:rPr>
              <a:t> </a:t>
            </a:r>
            <a:r>
              <a:rPr lang="pt-PT" b="1" noProof="0" dirty="0" err="1">
                <a:ea typeface="+mn-lt"/>
                <a:cs typeface="+mn-lt"/>
              </a:rPr>
              <a:t>the</a:t>
            </a:r>
            <a:r>
              <a:rPr lang="pt-PT" b="1" noProof="0" dirty="0">
                <a:ea typeface="+mn-lt"/>
                <a:cs typeface="+mn-lt"/>
              </a:rPr>
              <a:t> </a:t>
            </a:r>
            <a:r>
              <a:rPr lang="pt-PT" b="1" noProof="0" dirty="0" err="1">
                <a:ea typeface="+mn-lt"/>
                <a:cs typeface="+mn-lt"/>
              </a:rPr>
              <a:t>best</a:t>
            </a:r>
            <a:r>
              <a:rPr lang="pt-PT" b="1" noProof="0" dirty="0">
                <a:ea typeface="+mn-lt"/>
                <a:cs typeface="+mn-lt"/>
              </a:rPr>
              <a:t>—</a:t>
            </a:r>
            <a:br>
              <a:rPr lang="pt-PT" b="1" noProof="0" dirty="0">
                <a:ea typeface="+mn-lt"/>
                <a:cs typeface="+mn-lt"/>
              </a:rPr>
            </a:br>
            <a:r>
              <a:rPr lang="pt-PT" b="1" noProof="0" dirty="0">
                <a:ea typeface="+mn-lt"/>
                <a:cs typeface="+mn-lt"/>
              </a:rPr>
              <a:t> </a:t>
            </a:r>
            <a:r>
              <a:rPr lang="pt-PT" b="1" noProof="0" dirty="0" err="1">
                <a:ea typeface="+mn-lt"/>
                <a:cs typeface="+mn-lt"/>
              </a:rPr>
              <a:t>Just</a:t>
            </a:r>
            <a:r>
              <a:rPr lang="pt-PT" b="1" noProof="0" dirty="0">
                <a:ea typeface="+mn-lt"/>
                <a:cs typeface="+mn-lt"/>
              </a:rPr>
              <a:t> </a:t>
            </a:r>
            <a:r>
              <a:rPr lang="pt-PT" b="1" noProof="0" dirty="0" err="1">
                <a:ea typeface="+mn-lt"/>
                <a:cs typeface="+mn-lt"/>
              </a:rPr>
              <a:t>ask</a:t>
            </a:r>
            <a:r>
              <a:rPr lang="pt-PT" b="1" noProof="0" dirty="0">
                <a:ea typeface="+mn-lt"/>
                <a:cs typeface="+mn-lt"/>
              </a:rPr>
              <a:t> Hugo, </a:t>
            </a:r>
            <a:r>
              <a:rPr lang="pt-PT" b="1" noProof="0" dirty="0" err="1">
                <a:ea typeface="+mn-lt"/>
                <a:cs typeface="+mn-lt"/>
              </a:rPr>
              <a:t>he’ll</a:t>
            </a:r>
            <a:r>
              <a:rPr lang="pt-PT" b="1" noProof="0" dirty="0">
                <a:ea typeface="+mn-lt"/>
                <a:cs typeface="+mn-lt"/>
              </a:rPr>
              <a:t> </a:t>
            </a:r>
            <a:r>
              <a:rPr lang="pt-PT" b="1" noProof="0" dirty="0" err="1">
                <a:ea typeface="+mn-lt"/>
                <a:cs typeface="+mn-lt"/>
              </a:rPr>
              <a:t>help</a:t>
            </a:r>
            <a:r>
              <a:rPr lang="pt-PT" b="1" noProof="0" dirty="0">
                <a:ea typeface="+mn-lt"/>
                <a:cs typeface="+mn-lt"/>
              </a:rPr>
              <a:t> </a:t>
            </a:r>
            <a:r>
              <a:rPr lang="pt-PT" b="1" noProof="0" dirty="0" err="1">
                <a:ea typeface="+mn-lt"/>
                <a:cs typeface="+mn-lt"/>
              </a:rPr>
              <a:t>you</a:t>
            </a:r>
            <a:r>
              <a:rPr lang="pt-PT" b="1" noProof="0" dirty="0">
                <a:ea typeface="+mn-lt"/>
                <a:cs typeface="+mn-lt"/>
              </a:rPr>
              <a:t> </a:t>
            </a:r>
            <a:r>
              <a:rPr lang="pt-PT" b="1" noProof="0" dirty="0" err="1">
                <a:ea typeface="+mn-lt"/>
                <a:cs typeface="+mn-lt"/>
              </a:rPr>
              <a:t>understand</a:t>
            </a:r>
            <a:r>
              <a:rPr lang="pt-PT" b="1" noProof="0" dirty="0">
                <a:ea typeface="+mn-lt"/>
                <a:cs typeface="+mn-lt"/>
              </a:rPr>
              <a:t>.</a:t>
            </a:r>
            <a:br>
              <a:rPr lang="pt-PT" b="1" noProof="0" dirty="0">
                <a:ea typeface="+mn-lt"/>
                <a:cs typeface="+mn-lt"/>
              </a:rPr>
            </a:br>
            <a:r>
              <a:rPr lang="pt-PT" b="1" noProof="0" dirty="0">
                <a:ea typeface="+mn-lt"/>
                <a:cs typeface="+mn-lt"/>
              </a:rPr>
              <a:t> Modest? </a:t>
            </a:r>
            <a:r>
              <a:rPr lang="pt-PT" b="1" noProof="0" dirty="0" err="1">
                <a:ea typeface="+mn-lt"/>
                <a:cs typeface="+mn-lt"/>
              </a:rPr>
              <a:t>Not</a:t>
            </a:r>
            <a:r>
              <a:rPr lang="pt-PT" b="1" noProof="0" dirty="0">
                <a:ea typeface="+mn-lt"/>
                <a:cs typeface="+mn-lt"/>
              </a:rPr>
              <a:t> quite. </a:t>
            </a:r>
            <a:r>
              <a:rPr lang="pt-PT" b="1" noProof="0" dirty="0" err="1">
                <a:ea typeface="+mn-lt"/>
                <a:cs typeface="+mn-lt"/>
              </a:rPr>
              <a:t>Humble</a:t>
            </a:r>
            <a:r>
              <a:rPr lang="pt-PT" b="1" noProof="0" dirty="0">
                <a:ea typeface="+mn-lt"/>
                <a:cs typeface="+mn-lt"/>
              </a:rPr>
              <a:t>? No </a:t>
            </a:r>
            <a:r>
              <a:rPr lang="pt-PT" b="1" noProof="0" dirty="0" err="1">
                <a:ea typeface="+mn-lt"/>
                <a:cs typeface="+mn-lt"/>
              </a:rPr>
              <a:t>way</a:t>
            </a:r>
            <a:r>
              <a:rPr lang="pt-PT" b="1" noProof="0" dirty="0">
                <a:ea typeface="+mn-lt"/>
                <a:cs typeface="+mn-lt"/>
              </a:rPr>
              <a:t>.</a:t>
            </a:r>
            <a:br>
              <a:rPr lang="pt-PT" b="1" noProof="0" dirty="0">
                <a:ea typeface="+mn-lt"/>
                <a:cs typeface="+mn-lt"/>
              </a:rPr>
            </a:br>
            <a:r>
              <a:rPr lang="pt-PT" b="1" noProof="0" dirty="0">
                <a:ea typeface="+mn-lt"/>
                <a:cs typeface="+mn-lt"/>
              </a:rPr>
              <a:t> </a:t>
            </a:r>
            <a:r>
              <a:rPr lang="pt-PT" b="1" noProof="0" dirty="0" err="1">
                <a:ea typeface="+mn-lt"/>
                <a:cs typeface="+mn-lt"/>
              </a:rPr>
              <a:t>But</a:t>
            </a:r>
            <a:r>
              <a:rPr lang="pt-PT" b="1" noProof="0" dirty="0">
                <a:ea typeface="+mn-lt"/>
                <a:cs typeface="+mn-lt"/>
              </a:rPr>
              <a:t> </a:t>
            </a:r>
            <a:r>
              <a:rPr lang="pt-PT" b="1" noProof="0" dirty="0" err="1">
                <a:ea typeface="+mn-lt"/>
                <a:cs typeface="+mn-lt"/>
              </a:rPr>
              <a:t>according</a:t>
            </a:r>
            <a:r>
              <a:rPr lang="pt-PT" b="1" noProof="0" dirty="0">
                <a:ea typeface="+mn-lt"/>
                <a:cs typeface="+mn-lt"/>
              </a:rPr>
              <a:t> to Hugo, </a:t>
            </a:r>
            <a:r>
              <a:rPr lang="pt-PT" b="1" noProof="0" dirty="0" err="1">
                <a:ea typeface="+mn-lt"/>
                <a:cs typeface="+mn-lt"/>
              </a:rPr>
              <a:t>he</a:t>
            </a:r>
            <a:r>
              <a:rPr lang="pt-PT" b="1" noProof="0" dirty="0">
                <a:ea typeface="+mn-lt"/>
                <a:cs typeface="+mn-lt"/>
              </a:rPr>
              <a:t> </a:t>
            </a:r>
            <a:r>
              <a:rPr lang="pt-PT" b="1" noProof="0" dirty="0" err="1">
                <a:ea typeface="+mn-lt"/>
                <a:cs typeface="+mn-lt"/>
              </a:rPr>
              <a:t>saves</a:t>
            </a:r>
            <a:r>
              <a:rPr lang="pt-PT" b="1" noProof="0" dirty="0">
                <a:ea typeface="+mn-lt"/>
                <a:cs typeface="+mn-lt"/>
              </a:rPr>
              <a:t> </a:t>
            </a:r>
            <a:r>
              <a:rPr lang="pt-PT" b="1" noProof="0" dirty="0" err="1">
                <a:ea typeface="+mn-lt"/>
                <a:cs typeface="+mn-lt"/>
              </a:rPr>
              <a:t>the</a:t>
            </a:r>
            <a:r>
              <a:rPr lang="pt-PT" b="1" noProof="0" dirty="0">
                <a:ea typeface="+mn-lt"/>
                <a:cs typeface="+mn-lt"/>
              </a:rPr>
              <a:t> </a:t>
            </a:r>
            <a:r>
              <a:rPr lang="pt-PT" b="1" noProof="0" dirty="0" err="1">
                <a:ea typeface="+mn-lt"/>
                <a:cs typeface="+mn-lt"/>
              </a:rPr>
              <a:t>day</a:t>
            </a:r>
            <a:r>
              <a:rPr lang="pt-PT" b="1" noProof="0" dirty="0">
                <a:ea typeface="+mn-lt"/>
                <a:cs typeface="+mn-lt"/>
              </a:rPr>
              <a:t>.</a:t>
            </a:r>
            <a:endParaRPr lang="pt-PT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D95AE7D-260B-B208-34B0-B48721A652E8}"/>
              </a:ext>
            </a:extLst>
          </p:cNvPr>
          <p:cNvSpPr/>
          <p:nvPr/>
        </p:nvSpPr>
        <p:spPr>
          <a:xfrm>
            <a:off x="-155275" y="-207034"/>
            <a:ext cx="1224950" cy="117172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5AC97-A5B4-BE04-98D5-0958A35BB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noProof="0" dirty="0" err="1"/>
              <a:t>Heap</a:t>
            </a:r>
            <a:r>
              <a:rPr lang="pt-PT" noProof="0" dirty="0"/>
              <a:t> </a:t>
            </a:r>
            <a:r>
              <a:rPr lang="pt-PT" noProof="0" dirty="0" err="1"/>
              <a:t>Sort</a:t>
            </a:r>
            <a:endParaRPr lang="pt-PT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F8D91-22BD-4E15-0397-642183689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noProof="0" dirty="0"/>
              <a:t>Algoritmo de ordenação baseado em estruturas de </a:t>
            </a:r>
            <a:r>
              <a:rPr lang="pt-PT" noProof="0" dirty="0" err="1"/>
              <a:t>heap</a:t>
            </a:r>
            <a:endParaRPr lang="pt-PT" noProof="0" dirty="0"/>
          </a:p>
          <a:p>
            <a:r>
              <a:rPr lang="pt-PT" noProof="0" dirty="0"/>
              <a:t>Constrói um </a:t>
            </a:r>
            <a:r>
              <a:rPr lang="pt-PT" noProof="0" dirty="0" err="1"/>
              <a:t>heap</a:t>
            </a:r>
            <a:r>
              <a:rPr lang="pt-PT" noProof="0" dirty="0"/>
              <a:t> a partir da lista</a:t>
            </a:r>
          </a:p>
          <a:p>
            <a:r>
              <a:rPr lang="pt-PT" noProof="0" dirty="0"/>
              <a:t>Repetidamente extrai o maior elemento e coloca no final</a:t>
            </a:r>
          </a:p>
          <a:p>
            <a:r>
              <a:rPr lang="pt-PT" noProof="0" dirty="0"/>
              <a:t>Garante ordenação ao reorganizar o </a:t>
            </a:r>
            <a:r>
              <a:rPr lang="pt-PT" noProof="0" dirty="0" err="1"/>
              <a:t>heap</a:t>
            </a:r>
            <a:r>
              <a:rPr lang="pt-PT" noProof="0" dirty="0"/>
              <a:t> após cada extração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A75D4-02E2-1B78-B3EB-11ADF6814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10</a:t>
            </a:fld>
            <a:endParaRPr lang="en-GB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D6532D4-572F-9F39-0048-0CF94DD10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985" y="2552787"/>
            <a:ext cx="3463758" cy="318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4ADB3F-9B42-02EA-7B92-FBFA22136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136" y="5017737"/>
            <a:ext cx="4742390" cy="120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12A3D-449B-72AE-A36E-84A86FF84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noProof="0" dirty="0" err="1"/>
              <a:t>Timsort</a:t>
            </a:r>
            <a:endParaRPr lang="pt-PT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0A411-ABBB-439B-EC23-DFF06C067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noProof="0" dirty="0"/>
              <a:t>Algoritmo híbrido de ordenação, baseado em </a:t>
            </a:r>
            <a:r>
              <a:rPr lang="pt-PT" noProof="0" dirty="0" err="1"/>
              <a:t>Merge</a:t>
            </a:r>
            <a:r>
              <a:rPr lang="pt-PT" noProof="0" dirty="0"/>
              <a:t> </a:t>
            </a:r>
            <a:r>
              <a:rPr lang="pt-PT" noProof="0" dirty="0" err="1"/>
              <a:t>Sort</a:t>
            </a:r>
            <a:r>
              <a:rPr lang="pt-PT" noProof="0" dirty="0"/>
              <a:t> e </a:t>
            </a:r>
            <a:r>
              <a:rPr lang="pt-PT" noProof="0" dirty="0" err="1"/>
              <a:t>Insertion</a:t>
            </a:r>
            <a:r>
              <a:rPr lang="pt-PT" noProof="0" dirty="0"/>
              <a:t> </a:t>
            </a:r>
            <a:r>
              <a:rPr lang="pt-PT" noProof="0" dirty="0" err="1"/>
              <a:t>Sort</a:t>
            </a:r>
            <a:endParaRPr lang="pt-PT" noProof="0" dirty="0"/>
          </a:p>
          <a:p>
            <a:r>
              <a:rPr lang="pt-PT" noProof="0" dirty="0"/>
              <a:t>Divide a lista em pequenas sequências já parcialmente ordenadas (runs)</a:t>
            </a:r>
          </a:p>
          <a:p>
            <a:r>
              <a:rPr lang="pt-PT" noProof="0" dirty="0"/>
              <a:t>Usa </a:t>
            </a:r>
            <a:r>
              <a:rPr lang="pt-PT" noProof="0" dirty="0" err="1"/>
              <a:t>Insertion</a:t>
            </a:r>
            <a:r>
              <a:rPr lang="pt-PT" noProof="0" dirty="0"/>
              <a:t> </a:t>
            </a:r>
            <a:r>
              <a:rPr lang="pt-PT" noProof="0" dirty="0" err="1"/>
              <a:t>Sort</a:t>
            </a:r>
            <a:r>
              <a:rPr lang="pt-PT" noProof="0" dirty="0"/>
              <a:t> para ordenar pequenas runs</a:t>
            </a:r>
          </a:p>
          <a:p>
            <a:r>
              <a:rPr lang="pt-PT" noProof="0" dirty="0"/>
              <a:t>Junta as runs ordenadas com </a:t>
            </a:r>
            <a:r>
              <a:rPr lang="pt-PT" noProof="0" dirty="0" err="1"/>
              <a:t>Merge</a:t>
            </a:r>
            <a:r>
              <a:rPr lang="pt-PT" noProof="0" dirty="0"/>
              <a:t> </a:t>
            </a:r>
            <a:r>
              <a:rPr lang="pt-PT" noProof="0" dirty="0" err="1"/>
              <a:t>Sort</a:t>
            </a:r>
            <a:endParaRPr lang="pt-PT" noProof="0" dirty="0"/>
          </a:p>
          <a:p>
            <a:r>
              <a:rPr lang="pt-PT" noProof="0" dirty="0"/>
              <a:t>Otimizado para dados reais com padrões parciais</a:t>
            </a:r>
          </a:p>
          <a:p>
            <a:r>
              <a:rPr lang="pt-PT" noProof="0" dirty="0"/>
              <a:t>Estável, eficiente e usado em implementações padrão (</a:t>
            </a:r>
            <a:r>
              <a:rPr lang="pt-PT" noProof="0" dirty="0" err="1"/>
              <a:t>ex</a:t>
            </a:r>
            <a:r>
              <a:rPr lang="pt-PT" noProof="0" dirty="0"/>
              <a:t>: </a:t>
            </a:r>
            <a:r>
              <a:rPr lang="pt-PT" noProof="0" dirty="0" err="1"/>
              <a:t>Python</a:t>
            </a:r>
            <a:r>
              <a:rPr lang="pt-PT" noProof="0" dirty="0"/>
              <a:t>, Java)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04EDE-ECCB-3394-194E-71C6BC23C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11</a:t>
            </a:fld>
            <a:endParaRPr lang="en-GB"/>
          </a:p>
        </p:txBody>
      </p:sp>
      <p:pic>
        <p:nvPicPr>
          <p:cNvPr id="7172" name="Picture 4" descr="TimSort">
            <a:extLst>
              <a:ext uri="{FF2B5EF4-FFF2-40B4-BE49-F238E27FC236}">
                <a16:creationId xmlns:a16="http://schemas.microsoft.com/office/drawing/2014/main" id="{951333B2-7ABE-B6AE-6550-4EF70F22B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200" y="2919035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865B19-389F-1E4B-4DEA-4FC8AD8BD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00" y="5181699"/>
            <a:ext cx="5211064" cy="111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406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D2E8F-B3FA-BFFD-153B-2C4CC7FC6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4A672-15EA-E5C8-9103-F00A76F1B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233" y="965573"/>
            <a:ext cx="6092952" cy="1188720"/>
          </a:xfrm>
        </p:spPr>
        <p:txBody>
          <a:bodyPr>
            <a:normAutofit/>
          </a:bodyPr>
          <a:lstStyle/>
          <a:p>
            <a:r>
              <a:rPr lang="en-PT" dirty="0"/>
              <a:t>Resultados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C023A7-239D-8E18-5026-179A74D79D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06035" y="1117092"/>
                <a:ext cx="3997732" cy="4775335"/>
              </a:xfrm>
            </p:spPr>
            <p:txBody>
              <a:bodyPr>
                <a:normAutofit/>
              </a:bodyPr>
              <a:lstStyle/>
              <a:p>
                <a:r>
                  <a:rPr lang="en-PT" b="1" dirty="0"/>
                  <a:t>Counting Sort </a:t>
                </a:r>
                <a:r>
                  <a:rPr lang="en-PT" dirty="0"/>
                  <a:t>apresenta complexidade </a:t>
                </a:r>
                <a14:m>
                  <m:oMath xmlns:m="http://schemas.openxmlformats.org/officeDocument/2006/math">
                    <m:r>
                      <a:rPr lang="en-P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PT" dirty="0"/>
                  <a:t>, dado que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=1000≪</m:t>
                    </m:r>
                    <m:sSup>
                      <m:sSupPr>
                        <m:ctrlP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PT" dirty="0"/>
                  <a:t>.</a:t>
                </a:r>
              </a:p>
              <a:p>
                <a:r>
                  <a:rPr lang="en-PT" b="1" dirty="0"/>
                  <a:t>Bubble</a:t>
                </a:r>
                <a:r>
                  <a:rPr lang="en-PT" dirty="0"/>
                  <a:t>, </a:t>
                </a:r>
                <a:r>
                  <a:rPr lang="en-PT" b="1" dirty="0"/>
                  <a:t>Selection</a:t>
                </a:r>
                <a:r>
                  <a:rPr lang="en-PT" dirty="0"/>
                  <a:t> e </a:t>
                </a:r>
                <a:r>
                  <a:rPr lang="en-PT" b="1" dirty="0"/>
                  <a:t>Insertion Sort</a:t>
                </a:r>
                <a:r>
                  <a:rPr lang="en-PT" dirty="0"/>
                  <a:t> apresentam um crescimento quadrático no seu número de operações básicas (</a:t>
                </a:r>
                <a14:m>
                  <m:oMath xmlns:m="http://schemas.openxmlformats.org/officeDocument/2006/math">
                    <m:r>
                      <a:rPr lang="en-P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P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PT" dirty="0"/>
                  <a:t>), como esperado.</a:t>
                </a:r>
              </a:p>
              <a:p>
                <a:r>
                  <a:rPr lang="en-PT" b="1" dirty="0"/>
                  <a:t>Quick</a:t>
                </a:r>
                <a:r>
                  <a:rPr lang="en-PT" dirty="0"/>
                  <a:t>, </a:t>
                </a:r>
                <a:r>
                  <a:rPr lang="en-PT" b="1" dirty="0"/>
                  <a:t>Merge</a:t>
                </a:r>
                <a:r>
                  <a:rPr lang="en-PT" dirty="0"/>
                  <a:t>, </a:t>
                </a:r>
                <a:r>
                  <a:rPr lang="en-PT" b="1" dirty="0"/>
                  <a:t>Heap</a:t>
                </a:r>
                <a:r>
                  <a:rPr lang="en-PT" dirty="0"/>
                  <a:t> e </a:t>
                </a:r>
                <a:r>
                  <a:rPr lang="en-PT" b="1" dirty="0"/>
                  <a:t>Timsort </a:t>
                </a:r>
                <a:r>
                  <a:rPr lang="en-PT" dirty="0"/>
                  <a:t>apresentam um crescimento compatível com </a:t>
                </a:r>
                <a14:m>
                  <m:oMath xmlns:m="http://schemas.openxmlformats.org/officeDocument/2006/math">
                    <m:r>
                      <a:rPr lang="en-P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PT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PT" b="1" dirty="0"/>
                  <a:t>.</a:t>
                </a:r>
              </a:p>
              <a:p>
                <a:r>
                  <a:rPr lang="en-PT" b="1" dirty="0"/>
                  <a:t>Radix Sort</a:t>
                </a:r>
                <a:r>
                  <a:rPr lang="en-PT" dirty="0"/>
                  <a:t> tem complexidade teórica </a:t>
                </a:r>
                <a14:m>
                  <m:oMath xmlns:m="http://schemas.openxmlformats.org/officeDocument/2006/math">
                    <m:r>
                      <a:rPr lang="en-P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𝑛𝑑</m:t>
                        </m:r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P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pt-PT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PT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func>
                      </m:e>
                    </m:d>
                  </m:oMath>
                </a14:m>
                <a:r>
                  <a:rPr lang="en-PT" dirty="0"/>
                  <a:t>, acabando por se aproximar dos algoritmos de complexidade </a:t>
                </a:r>
                <a14:m>
                  <m:oMath xmlns:m="http://schemas.openxmlformats.org/officeDocument/2006/math">
                    <m:r>
                      <a:rPr lang="en-P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PT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PT" dirty="0"/>
                  <a:t>.</a:t>
                </a:r>
              </a:p>
              <a:p>
                <a:endParaRPr lang="en-PT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C023A7-239D-8E18-5026-179A74D79D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06035" y="1117092"/>
                <a:ext cx="3997732" cy="4775335"/>
              </a:xfrm>
              <a:blipFill>
                <a:blip r:embed="rId2"/>
                <a:stretch>
                  <a:fillRect l="-952" t="-529" r="-2540"/>
                </a:stretch>
              </a:blipFill>
            </p:spPr>
            <p:txBody>
              <a:bodyPr/>
              <a:lstStyle/>
              <a:p>
                <a:r>
                  <a:rPr lang="en-P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FB51E4BE-C64E-41FE-E97F-D990C91A0707}"/>
              </a:ext>
            </a:extLst>
          </p:cNvPr>
          <p:cNvGrpSpPr/>
          <p:nvPr/>
        </p:nvGrpSpPr>
        <p:grpSpPr>
          <a:xfrm>
            <a:off x="943097" y="2282276"/>
            <a:ext cx="5992367" cy="3826830"/>
            <a:chOff x="943097" y="2282276"/>
            <a:chExt cx="5992367" cy="3826830"/>
          </a:xfrm>
        </p:grpSpPr>
        <p:pic>
          <p:nvPicPr>
            <p:cNvPr id="9" name="Picture 8" descr="A graph of different colored lines&#10;&#10;AI-generated content may be incorrect.">
              <a:extLst>
                <a:ext uri="{FF2B5EF4-FFF2-40B4-BE49-F238E27FC236}">
                  <a16:creationId xmlns:a16="http://schemas.microsoft.com/office/drawing/2014/main" id="{6AACE224-EBCA-178C-444D-34C9A63D7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9279" y="2282276"/>
              <a:ext cx="2736185" cy="3826830"/>
            </a:xfrm>
            <a:prstGeom prst="rect">
              <a:avLst/>
            </a:prstGeom>
            <a:ln w="31750" cap="sq">
              <a:noFill/>
              <a:miter lim="800000"/>
            </a:ln>
          </p:spPr>
        </p:pic>
        <p:pic>
          <p:nvPicPr>
            <p:cNvPr id="10" name="Picture 9" descr="A black background with white text&#10;&#10;AI-generated content may be incorrect.">
              <a:extLst>
                <a:ext uri="{FF2B5EF4-FFF2-40B4-BE49-F238E27FC236}">
                  <a16:creationId xmlns:a16="http://schemas.microsoft.com/office/drawing/2014/main" id="{A3D981DB-4CBE-0ABD-10F9-287525FAD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3097" y="2987342"/>
              <a:ext cx="2885611" cy="2416698"/>
            </a:xfrm>
            <a:prstGeom prst="rect">
              <a:avLst/>
            </a:prstGeom>
            <a:ln w="31750" cap="sq">
              <a:noFill/>
              <a:miter lim="800000"/>
            </a:ln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F1A7E-FE3A-429E-1FF6-1F677B8D2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30EA680-D336-4FF7-8B7A-9848BB0A1C32}" type="slidenum">
              <a:rPr lang="en-GB" smtClean="0"/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551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39E9-9A01-6474-BB3A-0D485DAE9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Conclusão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0A53C-B90F-F368-976E-C2F4DCD7C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noProof="0" dirty="0"/>
              <a:t>Análise empírica confirmou previsões teóricas</a:t>
            </a:r>
          </a:p>
          <a:p>
            <a:endParaRPr lang="pt-PT" noProof="0" dirty="0"/>
          </a:p>
          <a:p>
            <a:r>
              <a:rPr lang="pt-PT" noProof="0" dirty="0"/>
              <a:t>Escolha do algoritmo depende:</a:t>
            </a:r>
          </a:p>
          <a:p>
            <a:pPr lvl="1"/>
            <a:r>
              <a:rPr lang="pt-PT" noProof="0" dirty="0"/>
              <a:t>Complexidade teórica</a:t>
            </a:r>
          </a:p>
          <a:p>
            <a:pPr lvl="1"/>
            <a:r>
              <a:rPr lang="pt-PT" noProof="0" dirty="0"/>
              <a:t>Características concretas dos dados</a:t>
            </a:r>
          </a:p>
          <a:p>
            <a:pPr lvl="1"/>
            <a:r>
              <a:rPr lang="pt-PT" noProof="0" dirty="0"/>
              <a:t>Contexto de utilização e requisitos práticos de desempenho e memória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D0905E-22B6-1044-10EA-6DE1E9118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73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F06C3-38EF-C0AC-473B-C43686629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noProof="0" dirty="0"/>
              <a:t>Algoritmos de Ordenação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E3478-B6BC-AEB5-59DA-E7E78B5F8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88BE2A-B06A-8C30-22D7-E3EEC90A4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03" y="2404533"/>
            <a:ext cx="3321865" cy="40809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F6E68D-117B-A855-0CB2-AC4726A1A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266" y="2464916"/>
            <a:ext cx="4290967" cy="396016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212DA-6D5D-18AD-3EC5-EE336D44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</a:t>
            </a:fld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578E0E8-2824-D35B-6588-B869DACD7F6C}"/>
              </a:ext>
            </a:extLst>
          </p:cNvPr>
          <p:cNvSpPr/>
          <p:nvPr/>
        </p:nvSpPr>
        <p:spPr>
          <a:xfrm>
            <a:off x="-155275" y="-207034"/>
            <a:ext cx="1224950" cy="117172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822778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D7D2B-0671-57B6-E9E4-7B5A4911A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Bubble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38E04-5283-F3FE-3A9F-677CDC6C1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836" y="2574544"/>
            <a:ext cx="7729728" cy="3101983"/>
          </a:xfrm>
        </p:spPr>
        <p:txBody>
          <a:bodyPr>
            <a:normAutofit/>
          </a:bodyPr>
          <a:lstStyle/>
          <a:p>
            <a:r>
              <a:rPr lang="pt-PT" noProof="0" dirty="0"/>
              <a:t>Algoritmo de ordenação por comparação</a:t>
            </a:r>
          </a:p>
          <a:p>
            <a:endParaRPr lang="pt-PT" noProof="0" dirty="0"/>
          </a:p>
          <a:p>
            <a:r>
              <a:rPr lang="pt-PT" noProof="0" dirty="0"/>
              <a:t>Percorre repetidamente a lista</a:t>
            </a:r>
          </a:p>
          <a:p>
            <a:r>
              <a:rPr lang="pt-PT" noProof="0" dirty="0"/>
              <a:t>Compara elementos adjacentes e troca se estiverem fora de ordem</a:t>
            </a:r>
          </a:p>
          <a:p>
            <a:r>
              <a:rPr lang="pt-PT" noProof="0" dirty="0"/>
              <a:t>Repete o processo até a lista estar ordenada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A1026-086C-06D7-7E2D-0980C8459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3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0B1F913-06C9-64EB-C496-944B8E030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914" y="2153412"/>
            <a:ext cx="3517900" cy="326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777422-3BBB-3FFB-251A-787FD7B93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248" y="4738853"/>
            <a:ext cx="4662111" cy="135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2A7DA-D724-FA93-AE48-EFAC3B07C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noProof="0" dirty="0" err="1"/>
              <a:t>Selection</a:t>
            </a:r>
            <a:r>
              <a:rPr lang="pt-PT" noProof="0" dirty="0"/>
              <a:t> </a:t>
            </a:r>
            <a:r>
              <a:rPr lang="pt-PT" noProof="0" dirty="0" err="1"/>
              <a:t>Sort</a:t>
            </a:r>
            <a:endParaRPr lang="pt-PT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E0235-E34B-30BC-BC4C-AE53F57BF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noProof="0" dirty="0"/>
              <a:t>Percorre a lista à procura do menor elemento</a:t>
            </a:r>
          </a:p>
          <a:p>
            <a:r>
              <a:rPr lang="pt-PT" noProof="0" dirty="0"/>
              <a:t>Coloca o menor elemento na primeira posição</a:t>
            </a:r>
          </a:p>
          <a:p>
            <a:r>
              <a:rPr lang="pt-PT" noProof="0" dirty="0"/>
              <a:t>Continua até todos os elementos estarem ordenados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33B7D-5BCC-37A4-5098-923D1B418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4</a:t>
            </a:fld>
            <a:endParaRPr lang="en-GB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138E210-2DCF-E693-1C55-DECB3242B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042" y="2476127"/>
            <a:ext cx="3517900" cy="326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5B1D51-DCC3-0EFE-BC4E-D5267FC9D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207" y="4406414"/>
            <a:ext cx="5163504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74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D8BC9-B43E-3AD7-99C2-F8072DDA6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noProof="0" dirty="0" err="1"/>
              <a:t>Insertion</a:t>
            </a:r>
            <a:r>
              <a:rPr lang="pt-PT" noProof="0" dirty="0"/>
              <a:t> </a:t>
            </a:r>
            <a:r>
              <a:rPr lang="pt-PT" noProof="0" dirty="0" err="1"/>
              <a:t>Sort</a:t>
            </a:r>
            <a:endParaRPr lang="pt-PT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CCB22-BD3B-6566-5ABA-B0CD06A35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noProof="0" dirty="0"/>
              <a:t>Algoritmo de ordenação por inserção</a:t>
            </a:r>
          </a:p>
          <a:p>
            <a:r>
              <a:rPr lang="pt-PT" noProof="0" dirty="0"/>
              <a:t>Percorre a lista da esquerda para a direita</a:t>
            </a:r>
          </a:p>
          <a:p>
            <a:r>
              <a:rPr lang="pt-PT" noProof="0" dirty="0"/>
              <a:t>Para cada elemento, insere-o na posição correta na parte já ordenada</a:t>
            </a:r>
          </a:p>
          <a:p>
            <a:r>
              <a:rPr lang="pt-PT" noProof="0" dirty="0"/>
              <a:t>A parte à esquerda do cursor está sempre ordenada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15F2D-C331-2053-0288-8417629A0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5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DEA8D9-DDD7-7FA5-9347-2A04046AC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178" y="2629408"/>
            <a:ext cx="3517900" cy="326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0414E1-5E38-CFA6-718E-0D9FE0231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807" y="4617707"/>
            <a:ext cx="4716493" cy="108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29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EB086-4972-6F7E-1A9B-BF1C1F3B7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noProof="0" dirty="0" err="1"/>
              <a:t>Counting</a:t>
            </a:r>
            <a:r>
              <a:rPr lang="pt-PT" noProof="0" dirty="0"/>
              <a:t> </a:t>
            </a:r>
            <a:r>
              <a:rPr lang="pt-PT" noProof="0" dirty="0" err="1"/>
              <a:t>Sort</a:t>
            </a:r>
            <a:endParaRPr lang="pt-PT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97DC5-0AE1-DDF4-9644-98D0863DF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noProof="0" dirty="0"/>
              <a:t>Algoritmo de ordenação por contagem de frequências</a:t>
            </a:r>
          </a:p>
          <a:p>
            <a:r>
              <a:rPr lang="pt-PT" noProof="0" dirty="0"/>
              <a:t>Não usa comparações</a:t>
            </a:r>
          </a:p>
          <a:p>
            <a:r>
              <a:rPr lang="pt-PT" noProof="0" dirty="0"/>
              <a:t>Cria um </a:t>
            </a:r>
            <a:r>
              <a:rPr lang="pt-PT" noProof="0" dirty="0" err="1"/>
              <a:t>array</a:t>
            </a:r>
            <a:r>
              <a:rPr lang="pt-PT" noProof="0" dirty="0"/>
              <a:t> auxiliar para contar ocorrências de cada valor</a:t>
            </a:r>
          </a:p>
          <a:p>
            <a:r>
              <a:rPr lang="pt-PT" noProof="0" dirty="0"/>
              <a:t>Reconstrói a lista ordenada com base nessas contagens</a:t>
            </a:r>
          </a:p>
          <a:p>
            <a:r>
              <a:rPr lang="pt-PT" noProof="0" dirty="0"/>
              <a:t>Requer que os elementos sejam inteiros não negativos e num intervalo conhecido e limitado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EA9CD-12C6-3129-350A-DFC7E13F8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6</a:t>
            </a:fld>
            <a:endParaRPr lang="en-GB"/>
          </a:p>
        </p:txBody>
      </p:sp>
      <p:pic>
        <p:nvPicPr>
          <p:cNvPr id="2050" name="Picture 2" descr="Counting Sort Visualization using JavaScript - GeeksforGeeks">
            <a:extLst>
              <a:ext uri="{FF2B5EF4-FFF2-40B4-BE49-F238E27FC236}">
                <a16:creationId xmlns:a16="http://schemas.microsoft.com/office/drawing/2014/main" id="{05CC7494-C02B-DBBB-8C3C-589B06C3D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253" y="3233668"/>
            <a:ext cx="3135549" cy="225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CCFB2-9A44-F8BF-9662-9966853DF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136" y="5301295"/>
            <a:ext cx="5057274" cy="87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4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BB4C6-F63A-A520-BBB7-916CDF28F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noProof="0" dirty="0" err="1"/>
              <a:t>Radix</a:t>
            </a:r>
            <a:r>
              <a:rPr lang="pt-PT" noProof="0" dirty="0"/>
              <a:t> </a:t>
            </a:r>
            <a:r>
              <a:rPr lang="pt-PT" noProof="0" dirty="0" err="1"/>
              <a:t>Sort</a:t>
            </a:r>
            <a:endParaRPr lang="pt-PT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B305-04CC-DC59-8597-24A215609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noProof="0" dirty="0"/>
              <a:t>Algoritmo de ordenação por distribuição de dígitos</a:t>
            </a:r>
          </a:p>
          <a:p>
            <a:r>
              <a:rPr lang="pt-PT" noProof="0" dirty="0"/>
              <a:t>Ordena os elementos dígito a dígito (começando pelo menos significativo)</a:t>
            </a:r>
          </a:p>
          <a:p>
            <a:r>
              <a:rPr lang="pt-PT" noProof="0" dirty="0"/>
              <a:t>Usa um algoritmo de ordenação estável (</a:t>
            </a:r>
            <a:r>
              <a:rPr lang="pt-PT" noProof="0" dirty="0" err="1"/>
              <a:t>ex</a:t>
            </a:r>
            <a:r>
              <a:rPr lang="pt-PT" noProof="0" dirty="0"/>
              <a:t>: </a:t>
            </a:r>
            <a:r>
              <a:rPr lang="pt-PT" noProof="0" dirty="0" err="1"/>
              <a:t>Counting</a:t>
            </a:r>
            <a:r>
              <a:rPr lang="pt-PT" noProof="0" dirty="0"/>
              <a:t> </a:t>
            </a:r>
            <a:r>
              <a:rPr lang="pt-PT" noProof="0" dirty="0" err="1"/>
              <a:t>Sort</a:t>
            </a:r>
            <a:r>
              <a:rPr lang="pt-PT" noProof="0" dirty="0"/>
              <a:t>) em cada passo</a:t>
            </a:r>
          </a:p>
          <a:p>
            <a:r>
              <a:rPr lang="pt-PT" noProof="0" dirty="0"/>
              <a:t>Evita comparações diretas entre elementos</a:t>
            </a:r>
          </a:p>
          <a:p>
            <a:r>
              <a:rPr lang="pt-PT" noProof="0" dirty="0"/>
              <a:t>Ideal para inteiros ou </a:t>
            </a:r>
            <a:r>
              <a:rPr lang="pt-PT" noProof="0" dirty="0" err="1"/>
              <a:t>strings</a:t>
            </a:r>
            <a:r>
              <a:rPr lang="pt-PT" noProof="0" dirty="0"/>
              <a:t> de comprimento fixo ou conhecido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643CA1-B671-1806-66C0-075BD6C73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7</a:t>
            </a:fld>
            <a:endParaRPr lang="en-GB"/>
          </a:p>
        </p:txBody>
      </p:sp>
      <p:pic>
        <p:nvPicPr>
          <p:cNvPr id="3074" name="Picture 2" descr="Radix Sort Algorithm on Make a GIF">
            <a:extLst>
              <a:ext uri="{FF2B5EF4-FFF2-40B4-BE49-F238E27FC236}">
                <a16:creationId xmlns:a16="http://schemas.microsoft.com/office/drawing/2014/main" id="{2E4C2A44-4C21-776C-83CA-6FE1A57FF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548" y="3526501"/>
            <a:ext cx="3897205" cy="218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3B1CA1-C566-00DF-390E-09AC8FCAB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318" y="5067969"/>
            <a:ext cx="5349748" cy="128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630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859B9-BC6B-E348-424A-04DE7CB00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noProof="0" dirty="0" err="1"/>
              <a:t>Quick</a:t>
            </a:r>
            <a:r>
              <a:rPr lang="pt-PT" noProof="0" dirty="0"/>
              <a:t> </a:t>
            </a:r>
            <a:r>
              <a:rPr lang="pt-PT" noProof="0" dirty="0" err="1"/>
              <a:t>Sort</a:t>
            </a:r>
            <a:endParaRPr lang="pt-PT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351F2-AD23-C0BE-AB87-6D5D7A675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noProof="0" dirty="0"/>
              <a:t>Algoritmo de ordenação por divisão e Conquista</a:t>
            </a:r>
          </a:p>
          <a:p>
            <a:r>
              <a:rPr lang="pt-PT" noProof="0" dirty="0"/>
              <a:t>Escolhe um elemento como pivô</a:t>
            </a:r>
          </a:p>
          <a:p>
            <a:r>
              <a:rPr lang="pt-PT" noProof="0" dirty="0"/>
              <a:t>Reorganiza a lista colocando menores à esquerda e maiores à direita do pivô</a:t>
            </a:r>
          </a:p>
          <a:p>
            <a:r>
              <a:rPr lang="pt-PT" noProof="0" dirty="0"/>
              <a:t>Aplica o mesmo processo recursivamente às sublistas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342FC-CDFF-48BA-FCE6-7A7A4E0B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8</a:t>
            </a:fld>
            <a:endParaRPr lang="en-GB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6CE3B1D-A1C6-17F8-AFAC-9159A3D5C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285" y="3022227"/>
            <a:ext cx="3556000" cy="271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A10EFC-E280-04FB-F873-830FC83E8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421" y="4704589"/>
            <a:ext cx="5812590" cy="122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79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C2B3-6EE2-E57C-1455-41772F1D1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noProof="0" dirty="0" err="1"/>
              <a:t>Merge</a:t>
            </a:r>
            <a:r>
              <a:rPr lang="pt-PT" noProof="0" dirty="0"/>
              <a:t> </a:t>
            </a:r>
            <a:r>
              <a:rPr lang="pt-PT" noProof="0" dirty="0" err="1"/>
              <a:t>sort</a:t>
            </a:r>
            <a:endParaRPr lang="pt-PT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50B15-D095-C91D-C7FF-E56E18EE4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noProof="0" dirty="0"/>
              <a:t>Algoritmo de ordenação por divisão e conquista</a:t>
            </a:r>
          </a:p>
          <a:p>
            <a:r>
              <a:rPr lang="pt-PT" noProof="0" dirty="0"/>
              <a:t>Divide recursivamente a lista em metades até listas unitárias</a:t>
            </a:r>
          </a:p>
          <a:p>
            <a:r>
              <a:rPr lang="pt-PT" noProof="0" dirty="0"/>
              <a:t>Combina (</a:t>
            </a:r>
            <a:r>
              <a:rPr lang="pt-PT" noProof="0" dirty="0" err="1"/>
              <a:t>merge</a:t>
            </a:r>
            <a:r>
              <a:rPr lang="pt-PT" noProof="0" dirty="0"/>
              <a:t>) as sublistas ordenadas em ordem crescente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19CB5-1F3F-AD56-240C-CF2AD9883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9</a:t>
            </a:fld>
            <a:endParaRPr lang="en-GB"/>
          </a:p>
        </p:txBody>
      </p:sp>
      <p:pic>
        <p:nvPicPr>
          <p:cNvPr id="5122" name="Picture 2" descr="Sorting Algorithms with Animations - emre.me">
            <a:extLst>
              <a:ext uri="{FF2B5EF4-FFF2-40B4-BE49-F238E27FC236}">
                <a16:creationId xmlns:a16="http://schemas.microsoft.com/office/drawing/2014/main" id="{9E80636F-A07B-B319-422A-91577350E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3495" y="2638044"/>
            <a:ext cx="3074737" cy="270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8613B0-8B9F-9888-94D2-3D76CA6AE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68" y="4263721"/>
            <a:ext cx="6820746" cy="162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92283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180</TotalTime>
  <Words>519</Words>
  <Application>Microsoft Macintosh PowerPoint</Application>
  <PresentationFormat>Widescreen</PresentationFormat>
  <Paragraphs>75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Arial</vt:lpstr>
      <vt:lpstr>Cambria Math</vt:lpstr>
      <vt:lpstr>Gill Sans MT</vt:lpstr>
      <vt:lpstr>Parcel</vt:lpstr>
      <vt:lpstr>Algoritmos de ordenação</vt:lpstr>
      <vt:lpstr>Algoritmos de Ordenação</vt:lpstr>
      <vt:lpstr>Bubble Sort</vt:lpstr>
      <vt:lpstr>Selection Sort</vt:lpstr>
      <vt:lpstr>Insertion Sort</vt:lpstr>
      <vt:lpstr>Counting Sort</vt:lpstr>
      <vt:lpstr>Radix Sort</vt:lpstr>
      <vt:lpstr>Quick Sort</vt:lpstr>
      <vt:lpstr>Merge sort</vt:lpstr>
      <vt:lpstr>Heap Sort</vt:lpstr>
      <vt:lpstr>Timsort</vt:lpstr>
      <vt:lpstr>Resultados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Hugo C. Veríssimo</cp:lastModifiedBy>
  <cp:revision>49</cp:revision>
  <dcterms:created xsi:type="dcterms:W3CDTF">2025-06-07T17:18:29Z</dcterms:created>
  <dcterms:modified xsi:type="dcterms:W3CDTF">2025-06-12T19:53:53Z</dcterms:modified>
</cp:coreProperties>
</file>